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69" r:id="rId5"/>
    <p:sldId id="258" r:id="rId6"/>
    <p:sldId id="267" r:id="rId7"/>
    <p:sldId id="259" r:id="rId8"/>
    <p:sldId id="268" r:id="rId9"/>
    <p:sldId id="265" r:id="rId10"/>
    <p:sldId id="260" r:id="rId11"/>
    <p:sldId id="266" r:id="rId12"/>
    <p:sldId id="261"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5" d="100"/>
          <a:sy n="85" d="100"/>
        </p:scale>
        <p:origin x="-498"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1D8BD707-D9CF-40AE-B4C6-C98DA3205C09}" type="datetimeFigureOut">
              <a:rPr lang="en-US" smtClean="0"/>
              <a:pPr/>
              <a:t>3/17/2020</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1D8BD707-D9CF-40AE-B4C6-C98DA3205C09}" type="datetimeFigureOut">
              <a:rPr lang="en-US" smtClean="0"/>
              <a:pPr/>
              <a:t>3/17/2020</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B6F15528-21DE-4FAA-801E-634DDDAF4B2B}"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1D8BD707-D9CF-40AE-B4C6-C98DA3205C09}" type="datetimeFigureOut">
              <a:rPr lang="en-US" smtClean="0"/>
              <a:pPr/>
              <a:t>3/17/2020</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1D8BD707-D9CF-40AE-B4C6-C98DA3205C09}" type="datetimeFigureOut">
              <a:rPr lang="en-US" smtClean="0"/>
              <a:pPr/>
              <a:t>3/17/2020</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1D8BD707-D9CF-40AE-B4C6-C98DA3205C09}" type="datetimeFigureOut">
              <a:rPr lang="en-US" smtClean="0"/>
              <a:pPr/>
              <a:t>3/17/2020</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1D8BD707-D9CF-40AE-B4C6-C98DA3205C09}" type="datetimeFigureOut">
              <a:rPr lang="en-US" smtClean="0"/>
              <a:pPr/>
              <a:t>3/17/2020</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B6F15528-21DE-4FAA-801E-634DDDAF4B2B}"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ar-EG" dirty="0" smtClean="0"/>
              <a:t>الدبلوم المهنى </a:t>
            </a:r>
            <a:br>
              <a:rPr lang="ar-EG" dirty="0" smtClean="0"/>
            </a:br>
            <a:r>
              <a:rPr lang="ar-EG" dirty="0" smtClean="0"/>
              <a:t>شعبة اضطرابات تواصل</a:t>
            </a:r>
            <a:br>
              <a:rPr lang="ar-EG" dirty="0" smtClean="0"/>
            </a:br>
            <a:endParaRPr lang="ar-EG" dirty="0"/>
          </a:p>
        </p:txBody>
      </p:sp>
      <p:sp>
        <p:nvSpPr>
          <p:cNvPr id="3" name="Subtitle 2"/>
          <p:cNvSpPr>
            <a:spLocks noGrp="1"/>
          </p:cNvSpPr>
          <p:nvPr>
            <p:ph type="subTitle" idx="1"/>
          </p:nvPr>
        </p:nvSpPr>
        <p:spPr/>
        <p:txBody>
          <a:bodyPr/>
          <a:lstStyle/>
          <a:p>
            <a:r>
              <a:rPr lang="ar-EG" dirty="0" smtClean="0"/>
              <a:t> مادة قاعة بحث</a:t>
            </a:r>
          </a:p>
          <a:p>
            <a:r>
              <a:rPr lang="ar-EG" dirty="0" smtClean="0"/>
              <a:t>المحاضرة الاولي للاسبوع الاول من الاجازة </a:t>
            </a:r>
          </a:p>
          <a:p>
            <a:r>
              <a:rPr lang="ar-EG" dirty="0" smtClean="0"/>
              <a:t>دكتورة رحاب يحيي</a:t>
            </a:r>
            <a:endParaRPr lang="ar-EG" dirty="0"/>
          </a:p>
        </p:txBody>
      </p:sp>
    </p:spTree>
    <p:extLst>
      <p:ext uri="{BB962C8B-B14F-4D97-AF65-F5344CB8AC3E}">
        <p14:creationId xmlns:p14="http://schemas.microsoft.com/office/powerpoint/2010/main" val="716125559"/>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EG"/>
          </a:p>
        </p:txBody>
      </p:sp>
      <p:sp>
        <p:nvSpPr>
          <p:cNvPr id="3" name="Content Placeholder 2"/>
          <p:cNvSpPr>
            <a:spLocks noGrp="1"/>
          </p:cNvSpPr>
          <p:nvPr>
            <p:ph idx="1"/>
          </p:nvPr>
        </p:nvSpPr>
        <p:spPr/>
        <p:txBody>
          <a:bodyPr>
            <a:normAutofit/>
          </a:bodyPr>
          <a:lstStyle/>
          <a:p>
            <a:r>
              <a:rPr lang="ar-EG" b="1" u="sng" dirty="0" smtClean="0"/>
              <a:t>وجهة </a:t>
            </a:r>
            <a:r>
              <a:rPr lang="ar-EG" b="1" u="sng" dirty="0"/>
              <a:t>النظر الثالثة: </a:t>
            </a:r>
            <a:r>
              <a:rPr lang="ar-EG" dirty="0"/>
              <a:t>وتشير وجهة النظر الثالثة إلى أن الإطار النظري يمثل الأبواب والفصول والمباحث المتعلقة بالبحث العلمي، أي إن مفهوم الإطار النظري يتمثَّل في جزء المُحتوى أو المتن، ويلي ذلك الدراسات السابقة كجزءٍ ثانٍ.</a:t>
            </a:r>
          </a:p>
          <a:p>
            <a:endParaRPr lang="ar-EG" dirty="0"/>
          </a:p>
        </p:txBody>
      </p:sp>
    </p:spTree>
    <p:extLst>
      <p:ext uri="{BB962C8B-B14F-4D97-AF65-F5344CB8AC3E}">
        <p14:creationId xmlns:p14="http://schemas.microsoft.com/office/powerpoint/2010/main" val="645758751"/>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b="1" u="sng" dirty="0"/>
              <a:t>وجهة النظر الرابعة:</a:t>
            </a:r>
            <a:r>
              <a:rPr lang="ar-EG" dirty="0"/>
              <a:t> وتلك الوجهة تشير إلى أن الإطار النظري يبدأ بصياغة الفرضيات أو أسئلة البحث، وينتهي بالتوصيات والمُقترحات.</a:t>
            </a:r>
          </a:p>
          <a:p>
            <a:endParaRPr lang="ar-EG" dirty="0"/>
          </a:p>
        </p:txBody>
      </p:sp>
    </p:spTree>
    <p:extLst>
      <p:ext uri="{BB962C8B-B14F-4D97-AF65-F5344CB8AC3E}">
        <p14:creationId xmlns:p14="http://schemas.microsoft.com/office/powerpoint/2010/main" val="4056780014"/>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ar-EG" dirty="0" smtClean="0"/>
              <a:t>ونرى </a:t>
            </a:r>
            <a:r>
              <a:rPr lang="ar-EG" dirty="0"/>
              <a:t>من وجهة النظر الخاصة بنا أن </a:t>
            </a:r>
            <a:r>
              <a:rPr lang="ar-EG" dirty="0" smtClean="0"/>
              <a:t>الاطار النظرى هو المحتوى العلمى والتأصيل النظرى لمشكلة البحث وعنوان البحث</a:t>
            </a:r>
          </a:p>
          <a:p>
            <a:r>
              <a:rPr lang="ar-EG" dirty="0"/>
              <a:t> </a:t>
            </a:r>
          </a:p>
          <a:p>
            <a:endParaRPr lang="ar-EG" dirty="0"/>
          </a:p>
        </p:txBody>
      </p:sp>
    </p:spTree>
    <p:extLst>
      <p:ext uri="{BB962C8B-B14F-4D97-AF65-F5344CB8AC3E}">
        <p14:creationId xmlns:p14="http://schemas.microsoft.com/office/powerpoint/2010/main" val="258307319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38200" y="1882775"/>
            <a:ext cx="7239000" cy="4572000"/>
          </a:xfrm>
        </p:spPr>
      </p:pic>
    </p:spTree>
    <p:extLst>
      <p:ext uri="{BB962C8B-B14F-4D97-AF65-F5344CB8AC3E}">
        <p14:creationId xmlns:p14="http://schemas.microsoft.com/office/powerpoint/2010/main" val="399352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r-EG" b="1" dirty="0"/>
              <a:t>الفرق بين الإطار النظري والدراسات السابقة</a:t>
            </a:r>
            <a:br>
              <a:rPr lang="ar-EG" b="1" dirty="0"/>
            </a:br>
            <a:endParaRPr lang="ar-EG" dirty="0"/>
          </a:p>
        </p:txBody>
      </p:sp>
      <p:sp>
        <p:nvSpPr>
          <p:cNvPr id="3" name="Content Placeholder 2"/>
          <p:cNvSpPr>
            <a:spLocks noGrp="1"/>
          </p:cNvSpPr>
          <p:nvPr>
            <p:ph idx="1"/>
          </p:nvPr>
        </p:nvSpPr>
        <p:spPr>
          <a:xfrm>
            <a:off x="457200" y="1600200"/>
            <a:ext cx="8229600" cy="4854608"/>
          </a:xfrm>
        </p:spPr>
        <p:txBody>
          <a:bodyPr>
            <a:normAutofit/>
          </a:bodyPr>
          <a:lstStyle/>
          <a:p>
            <a:r>
              <a:rPr lang="ar-EG" dirty="0"/>
              <a:t/>
            </a:r>
            <a:br>
              <a:rPr lang="ar-EG" dirty="0"/>
            </a:br>
            <a:r>
              <a:rPr lang="ar-EG" dirty="0"/>
              <a:t>الفرق بين الإطار النظري والدراسات السابقة يتمثَّل في العلاقة فيما بينها، وهي علاقة الجزء بالكل، حيث إن الدراسات السابقة جزء محوري ومهم من الإطار النظري، والبحث العلمي في وجهة العام يحتاج للنظامية في العمل، </a:t>
            </a:r>
          </a:p>
        </p:txBody>
      </p:sp>
    </p:spTree>
    <p:extLst>
      <p:ext uri="{BB962C8B-B14F-4D97-AF65-F5344CB8AC3E}">
        <p14:creationId xmlns:p14="http://schemas.microsoft.com/office/powerpoint/2010/main" val="2582992305"/>
      </p:ext>
    </p:extLst>
  </p:cSld>
  <p:clrMapOvr>
    <a:masterClrMapping/>
  </p:clrMapOvr>
  <p:transition spd="slow">
    <p:cove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692808"/>
          </a:xfrm>
        </p:spPr>
        <p:txBody>
          <a:bodyPr/>
          <a:lstStyle/>
          <a:p>
            <a:r>
              <a:rPr lang="ar-EG" dirty="0"/>
              <a:t>وكلمة النظامية تعني الانضباط والتدقيق، وعكسها اللا نظامية، وهي تعني العشوائية والفوضى؛</a:t>
            </a:r>
          </a:p>
          <a:p>
            <a:r>
              <a:rPr lang="ar-EG" dirty="0"/>
              <a:t> لذا وجب أن يكسو البحث العلمي حالة كاملة من النظامية؛ فالأمر جدُّ خطير، ويتوقف عليه الكثير، سواء فيما يتعلق بمستقبل الباحث، </a:t>
            </a:r>
          </a:p>
          <a:p>
            <a:r>
              <a:rPr lang="ar-EG" dirty="0"/>
              <a:t>وحصوله على درجة علمية؛ يستطيع عن طريقها العمل في أفضل الأماكن على حسب طبيعة التخصص المتعلق به</a:t>
            </a:r>
          </a:p>
          <a:p>
            <a:endParaRPr lang="ar-EG" dirty="0"/>
          </a:p>
        </p:txBody>
      </p:sp>
    </p:spTree>
    <p:extLst>
      <p:ext uri="{BB962C8B-B14F-4D97-AF65-F5344CB8AC3E}">
        <p14:creationId xmlns:p14="http://schemas.microsoft.com/office/powerpoint/2010/main" val="355568494"/>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هناك جانب مهم لا ينبغي أن نغفله، وهو توفير المعرفة والثقافة، وإعادة تشكيل النظريات العلمية بمفهوم حديث، أو استنباط أفكار بنيوية جديدة في طبيعتها، أو مُعالجة السلبيات التي تُحيط بالمجتمع، وتجعله مُكبَّلًا بالقيود</a:t>
            </a:r>
            <a:r>
              <a:rPr lang="ar-EG" dirty="0" smtClean="0"/>
              <a:t>،.</a:t>
            </a:r>
            <a:endParaRPr lang="ar-EG" dirty="0"/>
          </a:p>
        </p:txBody>
      </p:sp>
    </p:spTree>
    <p:extLst>
      <p:ext uri="{BB962C8B-B14F-4D97-AF65-F5344CB8AC3E}">
        <p14:creationId xmlns:p14="http://schemas.microsoft.com/office/powerpoint/2010/main" val="36786717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dirty="0"/>
              <a:t>وجميعنا يعلم أن الفرد هو الوحدة البنائية للمجتمع، وعن طريق البحث العلمي تُحل الإشكاليات الإنسانية، وسوف نبين أطروحات متنوعة تدور حول عنوان مقالنا الفرق بين الإطار النظري والدراسات السابقة</a:t>
            </a:r>
          </a:p>
        </p:txBody>
      </p:sp>
    </p:spTree>
    <p:extLst>
      <p:ext uri="{BB962C8B-B14F-4D97-AF65-F5344CB8AC3E}">
        <p14:creationId xmlns:p14="http://schemas.microsoft.com/office/powerpoint/2010/main" val="1485533013"/>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ar-EG" b="1" dirty="0"/>
              <a:t>ما وجهات النظر في مفهوم الإطار النظري؟</a:t>
            </a:r>
            <a:r>
              <a:rPr lang="ar-EG" dirty="0"/>
              <a:t/>
            </a:r>
            <a:br>
              <a:rPr lang="ar-EG" dirty="0"/>
            </a:br>
            <a:endParaRPr lang="ar-EG" dirty="0"/>
          </a:p>
        </p:txBody>
      </p:sp>
      <p:sp>
        <p:nvSpPr>
          <p:cNvPr id="3" name="Content Placeholder 2"/>
          <p:cNvSpPr>
            <a:spLocks noGrp="1"/>
          </p:cNvSpPr>
          <p:nvPr>
            <p:ph idx="1"/>
          </p:nvPr>
        </p:nvSpPr>
        <p:spPr/>
        <p:txBody>
          <a:bodyPr>
            <a:normAutofit/>
          </a:bodyPr>
          <a:lstStyle/>
          <a:p>
            <a:r>
              <a:rPr lang="ar-EG" dirty="0" smtClean="0"/>
              <a:t>اختلاف </a:t>
            </a:r>
            <a:r>
              <a:rPr lang="ar-EG" dirty="0"/>
              <a:t>خبراء البحث العلمي في طبيعة مفهوم الإطار النظري، وسوف نُوضِّح وجهات النظر المتباينة عبر الفقرات التالية</a:t>
            </a:r>
            <a:r>
              <a:rPr lang="ar-EG" dirty="0" smtClean="0"/>
              <a:t>:</a:t>
            </a:r>
            <a:endParaRPr lang="ar-EG" dirty="0"/>
          </a:p>
        </p:txBody>
      </p:sp>
    </p:spTree>
    <p:extLst>
      <p:ext uri="{BB962C8B-B14F-4D97-AF65-F5344CB8AC3E}">
        <p14:creationId xmlns:p14="http://schemas.microsoft.com/office/powerpoint/2010/main" val="22811166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b="1" u="sng" dirty="0"/>
              <a:t>وجهة النظر الأولى:</a:t>
            </a:r>
            <a:r>
              <a:rPr lang="ar-EG" dirty="0"/>
              <a:t> هناك فريق من الباحثين العلميين الذين يرون أن الإطار النظري يتمثل في جميع الإجراءات الكتابية المتعلقة بالبحث العلمي، ومن ضمنها الاستعانة بالدراسات السابقة، ويستندون إلى أن كلمة النظري تشير إلى جميع ما هو مكتوب فيما يخص البحث، وذلك بدايةً من العنوان والمقدمة، ووصولًا إلى خاتمة البحث والمراجع.</a:t>
            </a:r>
          </a:p>
          <a:p>
            <a:endParaRPr lang="ar-EG" dirty="0"/>
          </a:p>
          <a:p>
            <a:endParaRPr lang="ar-EG" dirty="0"/>
          </a:p>
        </p:txBody>
      </p:sp>
    </p:spTree>
    <p:extLst>
      <p:ext uri="{BB962C8B-B14F-4D97-AF65-F5344CB8AC3E}">
        <p14:creationId xmlns:p14="http://schemas.microsoft.com/office/powerpoint/2010/main" val="475974025"/>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ar-EG" b="1" u="sng" dirty="0"/>
              <a:t>وجهة النظر الثانية: </a:t>
            </a:r>
            <a:r>
              <a:rPr lang="ar-EG" dirty="0"/>
              <a:t>هناك بعض الباحثين العلميين الذين يرون أن الإطار النظري يبدأ من الجزء الذي يلي العنوان والمقدمة، وينتهي بالخاتمة، ويشمل ذلك الدراسات السابقة، ويشيع استخدام ذلك في الأبحاث التربوية.</a:t>
            </a:r>
          </a:p>
          <a:p>
            <a:endParaRPr lang="ar-EG" dirty="0"/>
          </a:p>
        </p:txBody>
      </p:sp>
    </p:spTree>
    <p:extLst>
      <p:ext uri="{BB962C8B-B14F-4D97-AF65-F5344CB8AC3E}">
        <p14:creationId xmlns:p14="http://schemas.microsoft.com/office/powerpoint/2010/main" val="3396255501"/>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8</TotalTime>
  <Words>211</Words>
  <Application>Microsoft Office PowerPoint</Application>
  <PresentationFormat>On-screen Show (4:3)</PresentationFormat>
  <Paragraphs>19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Verve</vt:lpstr>
      <vt:lpstr>الدبلوم المهنى  شعبة اضطرابات تواصل </vt:lpstr>
      <vt:lpstr>PowerPoint Presentation</vt:lpstr>
      <vt:lpstr>الفرق بين الإطار النظري والدراسات السابقة </vt:lpstr>
      <vt:lpstr>PowerPoint Presentation</vt:lpstr>
      <vt:lpstr>PowerPoint Presentation</vt:lpstr>
      <vt:lpstr>PowerPoint Presentation</vt:lpstr>
      <vt:lpstr>ما وجهات النظر في مفهوم الإطار النظري؟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etc</dc:creator>
  <cp:lastModifiedBy>etc</cp:lastModifiedBy>
  <cp:revision>7</cp:revision>
  <dcterms:created xsi:type="dcterms:W3CDTF">2006-08-16T00:00:00Z</dcterms:created>
  <dcterms:modified xsi:type="dcterms:W3CDTF">2020-03-17T13:19:29Z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